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3" r:id="rId1"/>
  </p:sldMasterIdLst>
  <p:notesMasterIdLst>
    <p:notesMasterId r:id="rId43"/>
  </p:notesMasterIdLst>
  <p:sldIdLst>
    <p:sldId id="256" r:id="rId2"/>
    <p:sldId id="295" r:id="rId3"/>
    <p:sldId id="287" r:id="rId4"/>
    <p:sldId id="257" r:id="rId5"/>
    <p:sldId id="270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3" r:id="rId14"/>
    <p:sldId id="271" r:id="rId15"/>
    <p:sldId id="272" r:id="rId16"/>
    <p:sldId id="262" r:id="rId17"/>
    <p:sldId id="273" r:id="rId18"/>
    <p:sldId id="274" r:id="rId19"/>
    <p:sldId id="275" r:id="rId20"/>
    <p:sldId id="276" r:id="rId21"/>
    <p:sldId id="267" r:id="rId22"/>
    <p:sldId id="277" r:id="rId23"/>
    <p:sldId id="278" r:id="rId24"/>
    <p:sldId id="266" r:id="rId25"/>
    <p:sldId id="279" r:id="rId26"/>
    <p:sldId id="280" r:id="rId27"/>
    <p:sldId id="258" r:id="rId28"/>
    <p:sldId id="281" r:id="rId29"/>
    <p:sldId id="259" r:id="rId30"/>
    <p:sldId id="264" r:id="rId31"/>
    <p:sldId id="282" r:id="rId32"/>
    <p:sldId id="260" r:id="rId33"/>
    <p:sldId id="261" r:id="rId34"/>
    <p:sldId id="283" r:id="rId35"/>
    <p:sldId id="284" r:id="rId36"/>
    <p:sldId id="265" r:id="rId37"/>
    <p:sldId id="269" r:id="rId38"/>
    <p:sldId id="296" r:id="rId39"/>
    <p:sldId id="297" r:id="rId40"/>
    <p:sldId id="285" r:id="rId41"/>
    <p:sldId id="2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2"/>
    <p:restoredTop sz="94676"/>
  </p:normalViewPr>
  <p:slideViewPr>
    <p:cSldViewPr snapToGrid="0">
      <p:cViewPr varScale="1">
        <p:scale>
          <a:sx n="114" d="100"/>
          <a:sy n="114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A07F6-6AD1-0944-9656-C54FCCBBFED4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F3FC-05EE-A647-A178-D0FA4C671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08C66-EB35-9D40-8659-556DEDADD134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8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FCE6-699A-E347-87C1-B24328E5A27A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24CA-6340-9B4A-A2C5-C2B4D75FE6F3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3EAC-2C1A-8B4B-A8B9-41C58311CC7A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8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C5811F2-5CA9-E440-A60D-1A1AA3BA2024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6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09A2-5F10-4C4A-A4A9-942963C98B36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AEBB-6793-2D4F-B2BA-CBF266DD54C5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174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B5EF-2A65-9B4F-AEA8-DF155AA087D6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FE2CA-C6C4-6649-8222-926851AC7683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0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28E5-27C0-914C-B2A3-937087C9CE19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0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5A6B-15B7-874A-A61F-647CBD29D659}" type="datetime1">
              <a:rPr lang="en-IN" smtClean="0"/>
              <a:t>29/08/25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9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59CAEBB-6793-2D4F-B2BA-CBF266DD54C5}" type="datetime1">
              <a:rPr lang="en-IN" smtClean="0"/>
              <a:t>29/08/25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8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791F-218A-BB0F-3962-C06FF70F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65" y="2328460"/>
            <a:ext cx="10418684" cy="816184"/>
          </a:xfrm>
        </p:spPr>
        <p:txBody>
          <a:bodyPr>
            <a:normAutofit fontScale="90000"/>
          </a:bodyPr>
          <a:lstStyle/>
          <a:p>
            <a:r>
              <a:rPr lang="en-IN" sz="3600" b="1" dirty="0"/>
              <a:t>Write Less, Do More - The Power of Modern Java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3621C-AD59-4A17-A064-F46BA770C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3003108"/>
            <a:ext cx="7168104" cy="575206"/>
          </a:xfrm>
        </p:spPr>
        <p:txBody>
          <a:bodyPr/>
          <a:lstStyle/>
          <a:p>
            <a:r>
              <a:rPr lang="en-IN" b="1" dirty="0"/>
              <a:t>Language features from Java 8 to 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A1DFB-F7A7-C717-5685-C11F8B06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1C59-FDF4-BEDE-F489-68EB5BF9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57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3B8C-95F3-04BC-4004-DF49731C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Optional Class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E472-182D-E3A9-9EB9-D35F0B170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A container object that may or may not contain a value</a:t>
            </a:r>
          </a:p>
          <a:p>
            <a:r>
              <a:rPr lang="en-IN" dirty="0"/>
              <a:t>Methods: of(), empty(), </a:t>
            </a:r>
            <a:r>
              <a:rPr lang="en-IN" dirty="0" err="1"/>
              <a:t>orElse</a:t>
            </a:r>
            <a:r>
              <a:rPr lang="en-IN" dirty="0"/>
              <a:t>(), </a:t>
            </a:r>
            <a:r>
              <a:rPr lang="en-IN" dirty="0" err="1"/>
              <a:t>ifPresent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Helps avoid </a:t>
            </a:r>
            <a:r>
              <a:rPr lang="en-IN" b="1" dirty="0" err="1"/>
              <a:t>NullPointerException</a:t>
            </a:r>
            <a:endParaRPr lang="en-IN" dirty="0"/>
          </a:p>
          <a:p>
            <a:r>
              <a:rPr lang="en-IN" dirty="0"/>
              <a:t>Encourages explicit handling of the absence of value</a:t>
            </a:r>
          </a:p>
          <a:p>
            <a:r>
              <a:rPr lang="en-IN" dirty="0"/>
              <a:t>Improves code readability and safety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5EB56-CA28-BDB5-E62C-E3917820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59FB7-7D56-87E3-3730-D97C046F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3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51FB-487F-C171-85BE-EB0BC0F2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References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B042-ECF5-0165-AA66-4B04AFAC9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209" y="1597301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Shorter syntax to call existing methods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Makes Lambda expressions more concise</a:t>
            </a:r>
          </a:p>
          <a:p>
            <a:r>
              <a:rPr lang="en-IN" dirty="0"/>
              <a:t>Improves readability by reusing existing methods</a:t>
            </a:r>
          </a:p>
          <a:p>
            <a:r>
              <a:rPr lang="en-IN" dirty="0"/>
              <a:t>Reduces redundancy in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6CF53-69D4-997E-98C0-2FEC8BA9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D33D8-DD72-A3E6-8531-04D6A626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6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E520-7F97-C455-FC0A-1CEF9FA3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Factory Methods for Collections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37E9-E208-9A79-81F8-1B2CDF07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9</a:t>
            </a:r>
            <a:endParaRPr lang="en-IN" dirty="0"/>
          </a:p>
          <a:p>
            <a:r>
              <a:rPr lang="en-IN" dirty="0"/>
              <a:t>New static methods to create </a:t>
            </a:r>
            <a:r>
              <a:rPr lang="en-IN" b="1" dirty="0"/>
              <a:t>immutable collections</a:t>
            </a:r>
            <a:endParaRPr lang="en-IN" dirty="0"/>
          </a:p>
          <a:p>
            <a:r>
              <a:rPr lang="en-IN" dirty="0"/>
              <a:t>Methods: </a:t>
            </a:r>
            <a:r>
              <a:rPr lang="en-IN" dirty="0" err="1"/>
              <a:t>List.of</a:t>
            </a:r>
            <a:r>
              <a:rPr lang="en-IN" dirty="0"/>
              <a:t>(), </a:t>
            </a:r>
            <a:r>
              <a:rPr lang="en-IN" dirty="0" err="1"/>
              <a:t>Set.of</a:t>
            </a:r>
            <a:r>
              <a:rPr lang="en-IN" dirty="0"/>
              <a:t>(), </a:t>
            </a:r>
            <a:r>
              <a:rPr lang="en-IN" dirty="0" err="1"/>
              <a:t>Map.of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Eliminates </a:t>
            </a:r>
            <a:r>
              <a:rPr lang="en-IN" b="1" dirty="0"/>
              <a:t>boilerplate code</a:t>
            </a:r>
            <a:r>
              <a:rPr lang="en-IN" dirty="0"/>
              <a:t> for initializing collections</a:t>
            </a:r>
          </a:p>
          <a:p>
            <a:r>
              <a:rPr lang="en-IN" dirty="0"/>
              <a:t>Produces </a:t>
            </a:r>
            <a:r>
              <a:rPr lang="en-IN" b="1" dirty="0"/>
              <a:t>immutable collections</a:t>
            </a:r>
            <a:r>
              <a:rPr lang="en-IN" dirty="0"/>
              <a:t> (safe and thread-friendly)</a:t>
            </a:r>
          </a:p>
          <a:p>
            <a:r>
              <a:rPr lang="en-IN" dirty="0"/>
              <a:t>Improves </a:t>
            </a:r>
            <a:r>
              <a:rPr lang="en-IN" b="1" dirty="0"/>
              <a:t>readability and performance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F129B-B343-F290-8880-9153ED6D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67B23-CFA5-962E-7817-68832129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9B8E-5392-CFFB-D5A0-C1F7E9EE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b="1" dirty="0"/>
              <a:t>var – Local Variable Type Inference</a:t>
            </a:r>
            <a:br>
              <a:rPr lang="en-IN" sz="4400" b="1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E52C-1731-64E6-0B1E-1E60FDB5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10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using var to declare local variables with inferred types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Syntax: var name = "John"; → compiler infers String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Reduces </a:t>
            </a:r>
            <a:r>
              <a:rPr lang="en-IN" sz="1700" b="1" dirty="0"/>
              <a:t>boilerplate</a:t>
            </a:r>
            <a:r>
              <a:rPr lang="en-IN" sz="1700" dirty="0"/>
              <a:t> for obvious types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readability</a:t>
            </a:r>
            <a:r>
              <a:rPr lang="en-IN" sz="1700" dirty="0"/>
              <a:t> when the type is clear from context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08C68-9BE5-E595-85D9-D0931378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2CADD-3289-FB6F-0555-3A63FFF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B09E4-97BE-A29C-7BFA-B6069764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" r="4449" b="-1"/>
          <a:stretch>
            <a:fillRect/>
          </a:stretch>
        </p:blipFill>
        <p:spPr>
          <a:xfrm>
            <a:off x="1143937" y="643467"/>
            <a:ext cx="9904125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6083E7-88FA-D08C-FE46-000FF36E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www.linkedin.com</a:t>
            </a:r>
            <a:r>
              <a:rPr lang="en-US" dirty="0">
                <a:solidFill>
                  <a:srgbClr val="FFFFFF"/>
                </a:solidFill>
              </a:rPr>
              <a:t>/in/</a:t>
            </a:r>
            <a:r>
              <a:rPr lang="en-US" dirty="0" err="1">
                <a:solidFill>
                  <a:srgbClr val="FFFFFF"/>
                </a:solidFill>
              </a:rPr>
              <a:t>sumanth</a:t>
            </a:r>
            <a:r>
              <a:rPr lang="en-US" dirty="0">
                <a:solidFill>
                  <a:srgbClr val="FFFFFF"/>
                </a:solidFill>
              </a:rPr>
              <a:t>-k-</a:t>
            </a:r>
            <a:r>
              <a:rPr lang="en-US" dirty="0" err="1">
                <a:solidFill>
                  <a:srgbClr val="FFFFFF"/>
                </a:solidFill>
              </a:rPr>
              <a:t>srivarma</a:t>
            </a:r>
            <a:r>
              <a:rPr lang="en-US" dirty="0">
                <a:solidFill>
                  <a:srgbClr val="FFFFFF"/>
                </a:solidFill>
              </a:rPr>
              <a:t>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40292-6FBA-2930-862A-298BFAA5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3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188BC-661A-091B-E63E-8CE2B9B8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44" b="3892"/>
          <a:stretch>
            <a:fillRect/>
          </a:stretch>
        </p:blipFill>
        <p:spPr>
          <a:xfrm>
            <a:off x="1143970" y="643467"/>
            <a:ext cx="990405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D762A-2022-D8B7-33D0-16DD00B2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7C826-6C32-240E-1EEB-7E071CA9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6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651B-12EA-503A-E9E5-3E87F745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4CA5-CFA8-106B-11B5-043378125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11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Added methods: </a:t>
            </a:r>
            <a:r>
              <a:rPr lang="en-IN" sz="1700" dirty="0" err="1"/>
              <a:t>isBlank</a:t>
            </a:r>
            <a:r>
              <a:rPr lang="en-IN" sz="1700" dirty="0"/>
              <a:t>(), lines(), strip(), </a:t>
            </a:r>
            <a:r>
              <a:rPr lang="en-IN" sz="1700" dirty="0" err="1"/>
              <a:t>stripLeading</a:t>
            </a:r>
            <a:r>
              <a:rPr lang="en-IN" sz="1700" dirty="0"/>
              <a:t>(), </a:t>
            </a:r>
            <a:r>
              <a:rPr lang="en-IN" sz="1700" dirty="0" err="1"/>
              <a:t>stripTrailing</a:t>
            </a:r>
            <a:r>
              <a:rPr lang="en-IN" sz="1700" dirty="0"/>
              <a:t>(), repeat()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Simplifies common string operations without external libraries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Unicode-aware trimming (replaces trim())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Enables cleaner code with fewer helper methods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56827-FB5F-7F11-9146-4E05F710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93595-5792-21F2-F302-C43D7D54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78DB4-33E4-6177-64AB-F155B033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2" b="3043"/>
          <a:stretch>
            <a:fillRect/>
          </a:stretch>
        </p:blipFill>
        <p:spPr>
          <a:xfrm>
            <a:off x="1143929" y="643467"/>
            <a:ext cx="990414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1CAF77-D0EA-53B5-3230-8F67EDF3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C9DBB-581D-DE13-950C-2C19F4A4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4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A48F9-D0B1-B663-70CF-5B864D11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7" b="4247"/>
          <a:stretch>
            <a:fillRect/>
          </a:stretch>
        </p:blipFill>
        <p:spPr>
          <a:xfrm>
            <a:off x="1143949" y="643467"/>
            <a:ext cx="9904101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7B2B3C-3A75-304F-6652-D794142F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60EC6-861E-B199-C0B2-FA80B47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5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AF99E-FEEC-5B82-39E0-490B230C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F1B80-4DED-E455-5A9B-643CAD69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A8425-6261-7652-C3D6-3C90D6B5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8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558B-473C-7C24-E73F-38CA1173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About Me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8C4D-3A8E-1229-F266-8C387B0E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039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/>
              <a:t>Sumanth K S</a:t>
            </a:r>
            <a:endParaRPr lang="en-IN" sz="2400" dirty="0"/>
          </a:p>
          <a:p>
            <a:r>
              <a:rPr lang="en-IN" sz="1800" dirty="0"/>
              <a:t>From </a:t>
            </a:r>
            <a:r>
              <a:rPr lang="en-IN" b="1" dirty="0" err="1"/>
              <a:t>Chikmagalur</a:t>
            </a:r>
            <a:r>
              <a:rPr lang="en-IN" dirty="0"/>
              <a:t>, </a:t>
            </a:r>
            <a:r>
              <a:rPr lang="en-IN" b="1" dirty="0"/>
              <a:t>Karnataka</a:t>
            </a:r>
            <a:r>
              <a:rPr lang="en-IN" sz="1800" dirty="0"/>
              <a:t> – the land of coffee &amp; greenery </a:t>
            </a:r>
          </a:p>
          <a:p>
            <a:r>
              <a:rPr lang="en-IN" sz="1800" b="1" dirty="0"/>
              <a:t>10+ years</a:t>
            </a:r>
            <a:r>
              <a:rPr lang="en-IN" sz="1800" dirty="0"/>
              <a:t> of experience in Java development</a:t>
            </a:r>
          </a:p>
          <a:p>
            <a:r>
              <a:rPr lang="en-IN" sz="1800" dirty="0"/>
              <a:t>Currently working as a </a:t>
            </a:r>
            <a:r>
              <a:rPr lang="en-IN" sz="1800" b="1" dirty="0"/>
              <a:t>Technical Lead at </a:t>
            </a:r>
            <a:r>
              <a:rPr lang="en-IN" sz="1800" b="1" dirty="0" err="1"/>
              <a:t>DevOn</a:t>
            </a:r>
            <a:r>
              <a:rPr lang="en-IN" sz="1800" b="1" dirty="0"/>
              <a:t>, Bengaluru</a:t>
            </a:r>
            <a:endParaRPr lang="en-IN" sz="1800" dirty="0"/>
          </a:p>
          <a:p>
            <a:r>
              <a:rPr lang="en-IN" sz="1800" dirty="0"/>
              <a:t>Passionate about:</a:t>
            </a:r>
          </a:p>
          <a:p>
            <a:r>
              <a:rPr lang="en-IN" sz="1800" dirty="0"/>
              <a:t>Exploring </a:t>
            </a:r>
            <a:r>
              <a:rPr lang="en-IN" sz="1800" b="1" dirty="0"/>
              <a:t>modern Java features</a:t>
            </a:r>
            <a:endParaRPr lang="en-IN" sz="1800" dirty="0"/>
          </a:p>
          <a:p>
            <a:r>
              <a:rPr lang="en-IN" sz="1800" dirty="0"/>
              <a:t>Writing </a:t>
            </a:r>
            <a:r>
              <a:rPr lang="en-IN" sz="1800" b="1" dirty="0"/>
              <a:t>clean, maintainable code</a:t>
            </a:r>
            <a:endParaRPr lang="en-IN" sz="1800" dirty="0"/>
          </a:p>
          <a:p>
            <a:r>
              <a:rPr lang="en-IN" sz="1800" dirty="0"/>
              <a:t>Sharing knowledge with the community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B0DEA-4B57-A538-E7B1-10D73CD8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7566E-A049-5DB5-7395-51D5ABA1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close-up of a plant with berries&#10;&#10;AI-generated content may be incorrect.">
            <a:extLst>
              <a:ext uri="{FF2B5EF4-FFF2-40B4-BE49-F238E27FC236}">
                <a16:creationId xmlns:a16="http://schemas.microsoft.com/office/drawing/2014/main" id="{EB8B652C-FC3D-8A65-2A35-D6951E2E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288" y="389102"/>
            <a:ext cx="3172522" cy="21150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A blue and orange logo&#10;&#10;AI-generated content may be incorrect.">
            <a:extLst>
              <a:ext uri="{FF2B5EF4-FFF2-40B4-BE49-F238E27FC236}">
                <a16:creationId xmlns:a16="http://schemas.microsoft.com/office/drawing/2014/main" id="{616BECCB-1DA8-9BB6-D390-DAAC36B4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288" y="2875717"/>
            <a:ext cx="3172522" cy="1348322"/>
          </a:xfrm>
          <a:prstGeom prst="rect">
            <a:avLst/>
          </a:prstGeom>
        </p:spPr>
      </p:pic>
      <p:pic>
        <p:nvPicPr>
          <p:cNvPr id="11" name="Picture 10" descr="A logo with red and blue text&#10;&#10;AI-generated content may be incorrect.">
            <a:extLst>
              <a:ext uri="{FF2B5EF4-FFF2-40B4-BE49-F238E27FC236}">
                <a16:creationId xmlns:a16="http://schemas.microsoft.com/office/drawing/2014/main" id="{3B8BF61B-89A3-D80C-4B55-8CBF77933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83" y="4224039"/>
            <a:ext cx="3118427" cy="17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3A343D-9282-ED83-B7D2-4E495ADF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49" y="643467"/>
            <a:ext cx="7874301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6BD1B-BC5E-DFDE-424F-3CC10EAD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89A13-DC60-10BD-5419-5133B09E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382E-5A9D-B58E-0DD6-49125D95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Compact Number Formatting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DBE3C-1465-B1EC-0596-56EDC6E6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12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 err="1"/>
              <a:t>getCompactNumberInstance</a:t>
            </a:r>
            <a:r>
              <a:rPr lang="en-IN" sz="1700" dirty="0"/>
              <a:t>()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Formats numbers in a </a:t>
            </a:r>
            <a:r>
              <a:rPr lang="en-IN" sz="1700" b="1" dirty="0"/>
              <a:t>shortened, human-readable</a:t>
            </a:r>
            <a:r>
              <a:rPr lang="en-IN" sz="1700" dirty="0"/>
              <a:t> form (e.g., 1K, 2M)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Eliminates the need for </a:t>
            </a:r>
            <a:r>
              <a:rPr lang="en-IN" sz="1700" b="1" dirty="0"/>
              <a:t>custom number shortening logic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Enhances </a:t>
            </a:r>
            <a:r>
              <a:rPr lang="en-IN" sz="1700" b="1" dirty="0"/>
              <a:t>readability</a:t>
            </a:r>
            <a:r>
              <a:rPr lang="en-IN" sz="1700" dirty="0"/>
              <a:t> in UI and reports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1A17-14D3-D4E8-FE94-CF07E43E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C3BBC-FA5E-AFF3-82E2-F352C544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DE05A5-E11E-D57F-D0CA-1ED81B22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5" y="643467"/>
            <a:ext cx="7074370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6CE27-C1A2-7C65-1994-B160011E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473BB-E4A2-B6FA-6A90-0968F638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1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EFF6B-996F-D719-9B99-24EDE578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C7664-5515-B7C3-67E6-F0E3478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951E1-1A87-5A90-495C-4F1B7573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054C-5582-42E1-D3C9-C594C7B4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Enhanced switch Expressions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6DA0-740D-1E65-466D-966A2E9E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Introduced as standard in </a:t>
            </a:r>
            <a:r>
              <a:rPr lang="en-IN" sz="1700" b="1" dirty="0"/>
              <a:t>Java 14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Allows a switch to be used as an </a:t>
            </a:r>
            <a:r>
              <a:rPr lang="en-IN" sz="1700" b="1" dirty="0"/>
              <a:t>expression</a:t>
            </a:r>
            <a:r>
              <a:rPr lang="en-IN" sz="1700" dirty="0"/>
              <a:t> that returns a value</a:t>
            </a:r>
          </a:p>
          <a:p>
            <a:pPr>
              <a:lnSpc>
                <a:spcPct val="160000"/>
              </a:lnSpc>
            </a:pPr>
            <a:r>
              <a:rPr lang="en-IN" sz="1700" dirty="0"/>
              <a:t>Supports </a:t>
            </a:r>
            <a:r>
              <a:rPr lang="en-IN" sz="1700" b="1" dirty="0"/>
              <a:t>arrow syntax</a:t>
            </a:r>
            <a:r>
              <a:rPr lang="en-IN" sz="1700" dirty="0"/>
              <a:t> (-&gt;) and </a:t>
            </a:r>
            <a:r>
              <a:rPr lang="en-IN" sz="1700" b="1" dirty="0"/>
              <a:t>yield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Eliminates the need for break and fall-through cases</a:t>
            </a:r>
          </a:p>
          <a:p>
            <a:pPr>
              <a:lnSpc>
                <a:spcPct val="160000"/>
              </a:lnSpc>
            </a:pPr>
            <a:r>
              <a:rPr lang="en-IN" sz="1700" dirty="0"/>
              <a:t>Great for returning values directly from switch, improving </a:t>
            </a:r>
            <a:r>
              <a:rPr lang="en-IN" sz="1700" b="1" dirty="0"/>
              <a:t>readability</a:t>
            </a:r>
            <a:r>
              <a:rPr lang="en-IN" sz="1700" dirty="0"/>
              <a:t> and </a:t>
            </a:r>
            <a:r>
              <a:rPr lang="en-IN" sz="1700" b="1" dirty="0"/>
              <a:t>maintainability</a:t>
            </a:r>
            <a:endParaRPr lang="en-IN" sz="17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A564F-B7D0-8B7D-65B4-697E5540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87A29-91BB-0945-87B8-CABF0E76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8083C-A929-A7A3-F491-C1A7203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89" y="643467"/>
            <a:ext cx="6652021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4340C3-1EDB-4B38-5F72-E40141A3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804C65-DCA0-11A1-DAFF-59E9EC1A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1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F2A5B-3883-CE1C-54BC-DF59F1FF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143025-110A-FE30-A652-1AF0805E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70C98-21B6-A800-1E8C-827EA2DB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0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3173-B88C-0610-EAF7-1DD029F6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n-US" b="1" dirty="0"/>
              <a:t>Text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1C1D-C630-46C1-5B39-47182A71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351" y="1824525"/>
            <a:ext cx="8753013" cy="3772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What: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15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writing </a:t>
            </a:r>
            <a:r>
              <a:rPr lang="en-IN" sz="1700" b="1" dirty="0"/>
              <a:t>multi-line strings</a:t>
            </a:r>
            <a:r>
              <a:rPr lang="en-IN" sz="1700" dirty="0"/>
              <a:t> using the </a:t>
            </a:r>
            <a:r>
              <a:rPr lang="en-IN" sz="1700" b="1" dirty="0"/>
              <a:t>"""</a:t>
            </a:r>
            <a:r>
              <a:rPr lang="en-IN" sz="1700" dirty="0"/>
              <a:t> 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readability</a:t>
            </a:r>
            <a:r>
              <a:rPr lang="en-IN" sz="1700" dirty="0"/>
              <a:t> of JSON, SQL, XML, and HTML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13ABC-ED49-8D16-23C5-B6171E73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E40B2C-EAA9-4E4B-C51D-4A997A2E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44B3B-90B2-6A58-5F94-82E9AC00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4ACD6-2581-0835-117A-341D9777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A2CC2-2E28-3E44-A803-30CCEC5F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91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3007-6D2C-B22C-7178-81560270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Records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B302-348D-10FF-B9F3-05DA7CEF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What:</a:t>
            </a:r>
          </a:p>
          <a:p>
            <a:pPr>
              <a:lnSpc>
                <a:spcPct val="150000"/>
              </a:lnSpc>
            </a:pPr>
            <a:r>
              <a:rPr lang="en-IN" dirty="0"/>
              <a:t>Introduced in </a:t>
            </a:r>
            <a:r>
              <a:rPr lang="en-IN" b="1" dirty="0"/>
              <a:t>Java 16</a:t>
            </a:r>
            <a:r>
              <a:rPr lang="en-IN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dirty="0"/>
              <a:t>Compact syntax for declaring </a:t>
            </a:r>
            <a:r>
              <a:rPr lang="en-IN" b="1" dirty="0"/>
              <a:t>immutable data carriers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Auto-generates: Constructor, Getters, equals(), </a:t>
            </a:r>
            <a:r>
              <a:rPr lang="en-IN" dirty="0" err="1"/>
              <a:t>hashCode</a:t>
            </a:r>
            <a:r>
              <a:rPr lang="en-IN" dirty="0"/>
              <a:t>(), </a:t>
            </a:r>
            <a:r>
              <a:rPr lang="en-IN" dirty="0" err="1"/>
              <a:t>toString</a:t>
            </a:r>
            <a:r>
              <a:rPr lang="en-IN" dirty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Why:</a:t>
            </a:r>
          </a:p>
          <a:p>
            <a:pPr>
              <a:lnSpc>
                <a:spcPct val="150000"/>
              </a:lnSpc>
            </a:pPr>
            <a:r>
              <a:rPr lang="en-IN" dirty="0"/>
              <a:t>Eliminates </a:t>
            </a:r>
            <a:r>
              <a:rPr lang="en-IN" b="1" dirty="0"/>
              <a:t>boilerplate code</a:t>
            </a:r>
            <a:r>
              <a:rPr lang="en-IN" dirty="0"/>
              <a:t> in POJOs</a:t>
            </a:r>
          </a:p>
          <a:p>
            <a:pPr>
              <a:lnSpc>
                <a:spcPct val="150000"/>
              </a:lnSpc>
            </a:pPr>
            <a:r>
              <a:rPr lang="en-IN" dirty="0"/>
              <a:t>Enhances </a:t>
            </a:r>
            <a:r>
              <a:rPr lang="en-IN" b="1" dirty="0"/>
              <a:t>readability</a:t>
            </a:r>
            <a:r>
              <a:rPr lang="en-IN" dirty="0"/>
              <a:t> and </a:t>
            </a:r>
            <a:r>
              <a:rPr lang="en-IN" b="1" dirty="0"/>
              <a:t>intent clarity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Ideal for </a:t>
            </a:r>
            <a:r>
              <a:rPr lang="en-IN" b="1" dirty="0"/>
              <a:t>DTOs</a:t>
            </a:r>
            <a:r>
              <a:rPr lang="en-IN" dirty="0"/>
              <a:t>, </a:t>
            </a:r>
            <a:r>
              <a:rPr lang="en-IN" b="1" dirty="0"/>
              <a:t>event models</a:t>
            </a:r>
            <a:r>
              <a:rPr lang="en-IN" dirty="0"/>
              <a:t>, and </a:t>
            </a:r>
            <a:r>
              <a:rPr lang="en-IN" b="1" dirty="0"/>
              <a:t>value objects</a:t>
            </a:r>
            <a:endParaRPr lang="en-IN" dirty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F667C-45F9-20BE-61B0-78727409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5640B-5B1C-72F6-89C7-8C672BA1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4326-A121-51B5-5E71-1EC38EFB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536192"/>
          </a:xfrm>
        </p:spPr>
        <p:txBody>
          <a:bodyPr>
            <a:noAutofit/>
          </a:bodyPr>
          <a:lstStyle/>
          <a:p>
            <a:r>
              <a:rPr lang="en-IN" b="1" dirty="0"/>
              <a:t>Why Learn New Java Features?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A9B0-0AC6-DE87-6E3F-D97A4E6D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03604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600" dirty="0"/>
              <a:t>Old ways work… but not well in today’s industry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Modern features = cleaner, shorter, and safer code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Less boilerplate → more focus on solving problems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Helps you collaborate in teams and real-world projects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Increases your value as a software engineer in the job market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“Knowing new features isn’t just optional — it’s how you write professional, maintainable, and future-proof code.”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10B6B-0B31-8B99-6EED-FB049AA6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129A2-FD8C-4C8A-F37D-754510F5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C85-8B72-D5C6-E75C-D68F1A4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Pattern Matching for </a:t>
            </a:r>
            <a:r>
              <a:rPr lang="en-IN" b="1" dirty="0" err="1"/>
              <a:t>instanceof</a:t>
            </a:r>
            <a:br>
              <a:rPr lang="en-IN" b="1" dirty="0"/>
            </a:br>
            <a:r>
              <a:rPr lang="en-IN" b="1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F4F4-633F-BDC2-541D-E9E3E653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16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type check and cast in a </a:t>
            </a:r>
            <a:r>
              <a:rPr lang="en-IN" sz="1700" b="1" dirty="0"/>
              <a:t>single step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Simplifies the usage of </a:t>
            </a:r>
            <a:r>
              <a:rPr lang="en-IN" sz="1700" dirty="0" err="1"/>
              <a:t>instanceof</a:t>
            </a:r>
            <a:r>
              <a:rPr lang="en-IN" sz="1700" dirty="0"/>
              <a:t> with pattern binding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Removes </a:t>
            </a:r>
            <a:r>
              <a:rPr lang="en-IN" sz="1700" b="1" dirty="0"/>
              <a:t>redundant casting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code clarity</a:t>
            </a:r>
            <a:r>
              <a:rPr lang="en-IN" sz="1700" dirty="0"/>
              <a:t> and </a:t>
            </a:r>
            <a:r>
              <a:rPr lang="en-IN" sz="1700" b="1" dirty="0"/>
              <a:t>safety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Enables more </a:t>
            </a:r>
            <a:r>
              <a:rPr lang="en-IN" sz="1700" b="1" dirty="0"/>
              <a:t>concise</a:t>
            </a:r>
            <a:r>
              <a:rPr lang="en-IN" sz="1700" dirty="0"/>
              <a:t> and </a:t>
            </a:r>
            <a:r>
              <a:rPr lang="en-IN" sz="1700" b="1" dirty="0"/>
              <a:t>readable</a:t>
            </a:r>
            <a:r>
              <a:rPr lang="en-IN" sz="1700" dirty="0"/>
              <a:t> conditional logic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DBAB2-8D03-4195-3F8E-A209083B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976D9-65AC-7982-3561-28934D48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8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4CF43-AFD6-9D3E-C365-D1977B17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28" y="643467"/>
            <a:ext cx="7477943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1B418B-2523-1AB0-B588-A5C40E9A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CCA0B-E1B3-59EA-CC98-3149FA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0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FC9E-195A-5659-FD14-AC132520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Sealed Types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D33D-A58F-954E-98F3-F952F9A9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What</a:t>
            </a:r>
            <a:r>
              <a:rPr lang="en-IN" dirty="0"/>
              <a:t>:</a:t>
            </a:r>
          </a:p>
          <a:p>
            <a:pPr>
              <a:lnSpc>
                <a:spcPct val="150000"/>
              </a:lnSpc>
            </a:pPr>
            <a:r>
              <a:rPr lang="en-IN" dirty="0"/>
              <a:t>Introduced in </a:t>
            </a:r>
            <a:r>
              <a:rPr lang="en-IN" b="1" dirty="0"/>
              <a:t>Java 17 (standard)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Allow a class or interface to </a:t>
            </a:r>
            <a:r>
              <a:rPr lang="en-IN" b="1" dirty="0"/>
              <a:t>restrict which other classes</a:t>
            </a:r>
            <a:r>
              <a:rPr lang="en-IN" dirty="0"/>
              <a:t> may extend or implement 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Why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IN" dirty="0"/>
              <a:t>Provide </a:t>
            </a:r>
            <a:r>
              <a:rPr lang="en-IN" b="1" dirty="0"/>
              <a:t>explicit control</a:t>
            </a:r>
            <a:r>
              <a:rPr lang="en-IN" dirty="0"/>
              <a:t> over type hierarchies</a:t>
            </a:r>
          </a:p>
          <a:p>
            <a:pPr>
              <a:lnSpc>
                <a:spcPct val="150000"/>
              </a:lnSpc>
            </a:pPr>
            <a:r>
              <a:rPr lang="en-IN" dirty="0"/>
              <a:t>Improve </a:t>
            </a:r>
            <a:r>
              <a:rPr lang="en-IN" b="1" dirty="0"/>
              <a:t>code safety</a:t>
            </a:r>
            <a:r>
              <a:rPr lang="en-IN" dirty="0"/>
              <a:t> and </a:t>
            </a:r>
            <a:r>
              <a:rPr lang="en-IN" b="1" dirty="0"/>
              <a:t>intent clarity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3DD3-6219-2BE3-F984-011BB852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C3A12-7B16-7BB1-82BA-40BE3BD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195C-8807-28BA-EBA9-67BB85BB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Pattern Matching for switch 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8E69-0FCB-4458-246D-0537B00A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Standardized in </a:t>
            </a:r>
            <a:r>
              <a:rPr lang="en-IN" sz="1700" b="1" dirty="0"/>
              <a:t>Java 21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Enhances the switch to support </a:t>
            </a:r>
            <a:r>
              <a:rPr lang="en-IN" sz="1700" b="1" dirty="0"/>
              <a:t>type patterns and guarded patterns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Works with objects, records(</a:t>
            </a:r>
            <a:r>
              <a:rPr lang="en-IN" sz="1700" dirty="0" err="1"/>
              <a:t>Stadardized</a:t>
            </a:r>
            <a:r>
              <a:rPr lang="en-IN" sz="1700" dirty="0"/>
              <a:t> in </a:t>
            </a:r>
            <a:r>
              <a:rPr lang="en-IN" sz="1700" b="1" dirty="0"/>
              <a:t>Java 22</a:t>
            </a:r>
            <a:r>
              <a:rPr lang="en-IN" sz="1700" dirty="0"/>
              <a:t>), and sealed types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Makes the switch more </a:t>
            </a:r>
            <a:r>
              <a:rPr lang="en-IN" sz="1700" b="1" dirty="0"/>
              <a:t>powerful and expressive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Eliminates the need for multiple if-else </a:t>
            </a:r>
            <a:r>
              <a:rPr lang="en-IN" sz="1700" dirty="0" err="1"/>
              <a:t>instanceof</a:t>
            </a:r>
            <a:r>
              <a:rPr lang="en-IN" sz="1700" dirty="0"/>
              <a:t> blocks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B8529-DBB7-F723-13B0-734C08BD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D260B-0C88-A7C1-02BB-FF5DA03E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1EACD-26E2-E6DF-D9DA-C497944A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" r="2157"/>
          <a:stretch>
            <a:fillRect/>
          </a:stretch>
        </p:blipFill>
        <p:spPr>
          <a:xfrm>
            <a:off x="1143955" y="643467"/>
            <a:ext cx="990408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1D680-96BA-531E-7BA2-04D43BCA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23BA5-44D7-D5CE-8208-F4525CF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3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2C7F8-07CA-8AF1-96A7-144A9835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58" b="5001"/>
          <a:stretch>
            <a:fillRect/>
          </a:stretch>
        </p:blipFill>
        <p:spPr>
          <a:xfrm>
            <a:off x="1143918" y="643467"/>
            <a:ext cx="9904163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8203DC-5113-58A8-4EA1-A33A674B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213E9-BBD7-88FB-25C0-522A41BF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06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86C1-55A4-ABB0-D3D2-F8881E6D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Stream Gatherers 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6B4E-1CFA-7E3F-5D33-E32C4E01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24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creation of </a:t>
            </a:r>
            <a:r>
              <a:rPr lang="en-IN" sz="1700" b="1" dirty="0"/>
              <a:t>custom intermediate operations</a:t>
            </a:r>
            <a:endParaRPr lang="en-IN" sz="17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700" dirty="0"/>
              <a:t>	(e.g., windowing, grouping, filtering with memory)</a:t>
            </a:r>
            <a:br>
              <a:rPr lang="en-IN" sz="1700" dirty="0"/>
            </a:b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Expands the </a:t>
            </a:r>
            <a:r>
              <a:rPr lang="en-IN" sz="1700" b="1" dirty="0"/>
              <a:t>flexibility of Stream pipelines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Enables </a:t>
            </a:r>
            <a:r>
              <a:rPr lang="en-IN" sz="1700" b="1" dirty="0"/>
              <a:t>stateful</a:t>
            </a:r>
            <a:r>
              <a:rPr lang="en-IN" sz="1700" dirty="0"/>
              <a:t>, </a:t>
            </a:r>
            <a:r>
              <a:rPr lang="en-IN" sz="1700" b="1" dirty="0"/>
              <a:t>composable</a:t>
            </a:r>
            <a:r>
              <a:rPr lang="en-IN" sz="1700" dirty="0"/>
              <a:t>, and </a:t>
            </a:r>
            <a:r>
              <a:rPr lang="en-IN" sz="1700" b="1" dirty="0"/>
              <a:t>reusable</a:t>
            </a:r>
            <a:r>
              <a:rPr lang="en-IN" sz="1700" dirty="0"/>
              <a:t> stream operations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Promotes </a:t>
            </a:r>
            <a:r>
              <a:rPr lang="en-IN" sz="1700" b="1" dirty="0"/>
              <a:t>cleaner code</a:t>
            </a:r>
            <a:r>
              <a:rPr lang="en-IN" sz="1700" dirty="0"/>
              <a:t> for complex stream transformations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B107C-C932-4479-C682-1486E924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38C1D-EAF0-6BF0-28C3-10A5B6C9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4E7ED-8E0D-F7D5-F2FF-15A86753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6DFDB-9679-C27F-8336-363EA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8B6FE-72BE-4F02-9284-E35C08E11EE0}"/>
              </a:ext>
            </a:extLst>
          </p:cNvPr>
          <p:cNvSpPr txBox="1"/>
          <p:nvPr/>
        </p:nvSpPr>
        <p:spPr>
          <a:xfrm>
            <a:off x="4337823" y="2910467"/>
            <a:ext cx="4906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97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B2C1-C775-8927-FB5A-7CF8564A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FF9E8-9A67-C7D2-AF60-7F471896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960" y="1683617"/>
            <a:ext cx="4294620" cy="4294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0E642-457E-6B2D-C188-F39B654B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B000-56B2-55F9-28C7-82262822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01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D77F-F32D-EE81-0EB0-67BCAFC7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Linkedin</a:t>
            </a:r>
            <a:r>
              <a:rPr lang="en-US" dirty="0"/>
              <a:t>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507BA-E496-CA13-03C0-B92FB917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E5702-CC3C-7AE4-937F-25F72203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6917E5E-3633-6F83-C95D-8AEB7AC6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8" y="1780308"/>
            <a:ext cx="4287982" cy="42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6E7C-4EAB-7873-2ECC-DBA05D2A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b="1" dirty="0"/>
              <a:t>Clean CODE MINDSET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A67A-8FF1-2CD7-7091-56AF43E69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540189"/>
            <a:ext cx="8915400" cy="37776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IN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600" b="1" dirty="0"/>
              <a:t>What is Clean Code?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Code that is </a:t>
            </a:r>
            <a:r>
              <a:rPr lang="en-IN" sz="1600" b="1" dirty="0"/>
              <a:t>readable</a:t>
            </a:r>
            <a:r>
              <a:rPr lang="en-IN" sz="1600" dirty="0"/>
              <a:t>, </a:t>
            </a:r>
            <a:r>
              <a:rPr lang="en-IN" sz="1600" b="1" dirty="0"/>
              <a:t>maintainable</a:t>
            </a:r>
            <a:r>
              <a:rPr lang="en-IN" sz="1600" dirty="0"/>
              <a:t>, and </a:t>
            </a:r>
            <a:r>
              <a:rPr lang="en-IN" sz="1600" b="1" dirty="0"/>
              <a:t>expressive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Follows </a:t>
            </a:r>
            <a:r>
              <a:rPr lang="en-IN" sz="1600" b="1" dirty="0"/>
              <a:t>minimalism</a:t>
            </a:r>
            <a:r>
              <a:rPr lang="en-IN" sz="1600" dirty="0"/>
              <a:t>: avoids unnecessary complexity or duplication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Emphasizes </a:t>
            </a:r>
            <a:r>
              <a:rPr lang="en-IN" sz="1600" b="1" dirty="0"/>
              <a:t>clarity of intent</a:t>
            </a:r>
            <a:r>
              <a:rPr lang="en-IN" sz="1600" dirty="0"/>
              <a:t> over cleverness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Enables easier </a:t>
            </a:r>
            <a:r>
              <a:rPr lang="en-IN" sz="1600" b="1" dirty="0"/>
              <a:t>testing</a:t>
            </a:r>
            <a:r>
              <a:rPr lang="en-IN" sz="1600" dirty="0"/>
              <a:t>, </a:t>
            </a:r>
            <a:r>
              <a:rPr lang="en-IN" sz="1600" b="1" dirty="0"/>
              <a:t>debugging</a:t>
            </a:r>
            <a:r>
              <a:rPr lang="en-IN" sz="1600" dirty="0"/>
              <a:t>, and </a:t>
            </a:r>
            <a:r>
              <a:rPr lang="en-IN" sz="1600" b="1" dirty="0"/>
              <a:t>onboarding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b="1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A005F-1200-9310-A7CC-3B40C1F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50234-F9E9-290A-9304-E9E1933B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85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734A9B-1BB4-24D8-121B-0CC9E459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C06EF2-837C-0625-59C8-FA087855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2F889-F8E2-5B8B-6288-9FCE0466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66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5E133-94F4-AFCC-512E-5DD33660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7"/>
            <a:ext cx="8377543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46E85-9EF5-8CB1-1BD7-86662281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www.linkedin.com</a:t>
            </a:r>
            <a:r>
              <a:rPr lang="en-US" dirty="0">
                <a:solidFill>
                  <a:schemeClr val="tx1"/>
                </a:solidFill>
              </a:rPr>
              <a:t>/in/</a:t>
            </a:r>
            <a:r>
              <a:rPr lang="en-US" dirty="0" err="1">
                <a:solidFill>
                  <a:schemeClr val="tx1"/>
                </a:solidFill>
              </a:rPr>
              <a:t>sumanth</a:t>
            </a:r>
            <a:r>
              <a:rPr lang="en-US" dirty="0">
                <a:solidFill>
                  <a:schemeClr val="tx1"/>
                </a:solidFill>
              </a:rPr>
              <a:t>-k-</a:t>
            </a:r>
            <a:r>
              <a:rPr lang="en-US" dirty="0" err="1">
                <a:solidFill>
                  <a:schemeClr val="tx1"/>
                </a:solidFill>
              </a:rPr>
              <a:t>srivarma</a:t>
            </a:r>
            <a:r>
              <a:rPr lang="en-US" dirty="0">
                <a:solidFill>
                  <a:schemeClr val="tx1"/>
                </a:solidFill>
              </a:rPr>
              <a:t>/                                         Sumanth K 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CFED7-21AF-FD8F-C8F9-E152C8E0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9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44C97-903A-53ED-98A2-5F9183AE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7788" y="6492875"/>
            <a:ext cx="7619999" cy="365125"/>
          </a:xfrm>
        </p:spPr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151BA-EDE6-F261-0C8E-67FF50C8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963D2-C2E9-141B-B0FB-CDBDB92F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34" y="279297"/>
            <a:ext cx="5917754" cy="62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7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6866-C657-90D7-6848-39D46275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Lambda Expressions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FC42-8A40-49E7-5AAD-ED70B5E9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508091"/>
            <a:ext cx="10058400" cy="40507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Enables functional programming by allowing functions as parameters</a:t>
            </a:r>
          </a:p>
          <a:p>
            <a:r>
              <a:rPr lang="en-IN" dirty="0"/>
              <a:t>Syntax: (parameters) -&gt; expression</a:t>
            </a:r>
          </a:p>
          <a:p>
            <a:r>
              <a:rPr lang="en-IN" dirty="0"/>
              <a:t>Example: (a, b) -&gt; a + b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Reduces boilerplate code for anonymous classes</a:t>
            </a:r>
          </a:p>
          <a:p>
            <a:r>
              <a:rPr lang="en-IN" dirty="0"/>
              <a:t>Makes code more concise and readable</a:t>
            </a:r>
          </a:p>
          <a:p>
            <a:r>
              <a:rPr lang="en-IN" dirty="0"/>
              <a:t>Improves collection processing with Streams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0E062-861B-8D4F-16E2-F5B5801D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FC6D8-43BC-613E-B835-BF903985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2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3C59-353D-3C73-6448-2904241D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Functional Interfaces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CD87-A271-18A4-A9A5-4F3C5F0C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630754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An interface with a </a:t>
            </a:r>
            <a:r>
              <a:rPr lang="en-IN" b="1" dirty="0"/>
              <a:t>single abstract method</a:t>
            </a:r>
            <a:endParaRPr lang="en-IN" dirty="0"/>
          </a:p>
          <a:p>
            <a:r>
              <a:rPr lang="en-IN" dirty="0"/>
              <a:t>Annotated with @</a:t>
            </a:r>
            <a:r>
              <a:rPr lang="en-IN" dirty="0" err="1"/>
              <a:t>FunctionalInterface</a:t>
            </a:r>
            <a:r>
              <a:rPr lang="en-IN" dirty="0"/>
              <a:t> (Optional)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Core foundation for </a:t>
            </a:r>
            <a:r>
              <a:rPr lang="en-IN" b="1" dirty="0"/>
              <a:t>Lambda expressions</a:t>
            </a:r>
            <a:endParaRPr lang="en-IN" dirty="0"/>
          </a:p>
          <a:p>
            <a:r>
              <a:rPr lang="en-IN" dirty="0"/>
              <a:t>Improves type safety when passing behaviour as parameters</a:t>
            </a:r>
          </a:p>
          <a:p>
            <a:r>
              <a:rPr lang="en-IN" dirty="0"/>
              <a:t>Encourages functional programming patterns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26D15-F081-0B34-53E1-A7B0B59C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94881-6483-4FAC-4DBB-3DA3E62A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0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C617-0BAE-8858-B3B6-99FC23D0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Streams API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F2485-50A8-1021-20FA-F18B9AC14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641905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Provides a </a:t>
            </a:r>
            <a:r>
              <a:rPr lang="en-IN" b="1" dirty="0"/>
              <a:t>declarative way</a:t>
            </a:r>
            <a:r>
              <a:rPr lang="en-IN" dirty="0"/>
              <a:t> to process collections (map, filter, reduce)</a:t>
            </a:r>
          </a:p>
          <a:p>
            <a:r>
              <a:rPr lang="en-IN" dirty="0"/>
              <a:t>Supports </a:t>
            </a:r>
            <a:r>
              <a:rPr lang="en-IN" b="1" dirty="0"/>
              <a:t>parallel streams</a:t>
            </a:r>
            <a:r>
              <a:rPr lang="en-IN" dirty="0"/>
              <a:t> for performance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Simplifies collection operations without loops</a:t>
            </a:r>
          </a:p>
          <a:p>
            <a:r>
              <a:rPr lang="en-IN" dirty="0"/>
              <a:t>Improves readability and reduces boilerplate</a:t>
            </a:r>
          </a:p>
          <a:p>
            <a:r>
              <a:rPr lang="en-IN" dirty="0"/>
              <a:t>Enables functional-style data processing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BCB75-9E91-4C6B-CC5C-11BEF364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BEE99-D667-6633-1955-27C2BE6D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9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D5A3-76B0-6120-25EE-058E1A2E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Default &amp; Static Methods in Interfaces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6C49-42EF-CEB0-B4CF-8E51C68C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31476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What:</a:t>
            </a:r>
            <a:endParaRPr lang="en-IN" dirty="0"/>
          </a:p>
          <a:p>
            <a:r>
              <a:rPr lang="en-IN" dirty="0"/>
              <a:t>Introduced in </a:t>
            </a:r>
            <a:r>
              <a:rPr lang="en-IN" b="1" dirty="0"/>
              <a:t>Java 8</a:t>
            </a:r>
            <a:endParaRPr lang="en-IN" dirty="0"/>
          </a:p>
          <a:p>
            <a:r>
              <a:rPr lang="en-IN" dirty="0"/>
              <a:t>Allows adding </a:t>
            </a:r>
            <a:r>
              <a:rPr lang="en-IN" b="1" dirty="0"/>
              <a:t>default implementations</a:t>
            </a:r>
            <a:r>
              <a:rPr lang="en-IN" dirty="0"/>
              <a:t> in interfaces using the default keyword</a:t>
            </a:r>
          </a:p>
          <a:p>
            <a:r>
              <a:rPr lang="en-IN" dirty="0"/>
              <a:t>Supports </a:t>
            </a:r>
            <a:r>
              <a:rPr lang="en-IN" b="1" dirty="0"/>
              <a:t>static methods</a:t>
            </a:r>
            <a:r>
              <a:rPr lang="en-IN" dirty="0"/>
              <a:t> in interfaces as utility methods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IN" b="1" dirty="0"/>
              <a:t>Why:</a:t>
            </a:r>
            <a:endParaRPr lang="en-IN" dirty="0"/>
          </a:p>
          <a:p>
            <a:r>
              <a:rPr lang="en-IN" dirty="0"/>
              <a:t>Backward compatibility without breaking existing implementations</a:t>
            </a:r>
          </a:p>
          <a:p>
            <a:r>
              <a:rPr lang="en-IN" dirty="0"/>
              <a:t>Reduces the need for abstract classes</a:t>
            </a:r>
          </a:p>
          <a:p>
            <a:r>
              <a:rPr lang="en-IN" dirty="0"/>
              <a:t>Enables behaviour extension in interfaces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C704F-852F-B715-71B2-F03B8839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00615-7851-0A81-BCBD-E93E0521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49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5215</TotalTime>
  <Words>1656</Words>
  <Application>Microsoft Macintosh PowerPoint</Application>
  <PresentationFormat>Widescreen</PresentationFormat>
  <Paragraphs>258</Paragraphs>
  <Slides>41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Calibri</vt:lpstr>
      <vt:lpstr>Rockwell</vt:lpstr>
      <vt:lpstr>Rockwell Condensed</vt:lpstr>
      <vt:lpstr>Rockwell Extra Bold</vt:lpstr>
      <vt:lpstr>Wingdings</vt:lpstr>
      <vt:lpstr>Wood Type</vt:lpstr>
      <vt:lpstr>Write Less, Do More - The Power of Modern Java</vt:lpstr>
      <vt:lpstr>About Me </vt:lpstr>
      <vt:lpstr>Why Learn New Java Features? </vt:lpstr>
      <vt:lpstr>Clean CODE MINDSET</vt:lpstr>
      <vt:lpstr>PowerPoint Presentation</vt:lpstr>
      <vt:lpstr>Lambda Expressions </vt:lpstr>
      <vt:lpstr>Functional Interfaces </vt:lpstr>
      <vt:lpstr>Streams API </vt:lpstr>
      <vt:lpstr>Default &amp; Static Methods in Interfaces </vt:lpstr>
      <vt:lpstr>Optional Class </vt:lpstr>
      <vt:lpstr>Method References </vt:lpstr>
      <vt:lpstr>Factory Methods for Collections </vt:lpstr>
      <vt:lpstr>var – Local Variable Type Inference </vt:lpstr>
      <vt:lpstr>PowerPoint Presentation</vt:lpstr>
      <vt:lpstr>PowerPoint Presentation</vt:lpstr>
      <vt:lpstr>New String methods</vt:lpstr>
      <vt:lpstr>PowerPoint Presentation</vt:lpstr>
      <vt:lpstr>PowerPoint Presentation</vt:lpstr>
      <vt:lpstr>PowerPoint Presentation</vt:lpstr>
      <vt:lpstr>PowerPoint Presentation</vt:lpstr>
      <vt:lpstr>Compact Number Formatting </vt:lpstr>
      <vt:lpstr>PowerPoint Presentation</vt:lpstr>
      <vt:lpstr>PowerPoint Presentation</vt:lpstr>
      <vt:lpstr>Enhanced switch Expressions </vt:lpstr>
      <vt:lpstr>PowerPoint Presentation</vt:lpstr>
      <vt:lpstr>PowerPoint Presentation</vt:lpstr>
      <vt:lpstr>Text blocks</vt:lpstr>
      <vt:lpstr>PowerPoint Presentation</vt:lpstr>
      <vt:lpstr>Records</vt:lpstr>
      <vt:lpstr>Pattern Matching for instanceof  </vt:lpstr>
      <vt:lpstr>PowerPoint Presentation</vt:lpstr>
      <vt:lpstr>Sealed Types </vt:lpstr>
      <vt:lpstr>Pattern Matching for switch  </vt:lpstr>
      <vt:lpstr>PowerPoint Presentation</vt:lpstr>
      <vt:lpstr>PowerPoint Presentation</vt:lpstr>
      <vt:lpstr>Stream Gatherers  </vt:lpstr>
      <vt:lpstr>PowerPoint Presentation</vt:lpstr>
      <vt:lpstr>GitHUB Repo</vt:lpstr>
      <vt:lpstr>Linkedin profile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Sumanth SRIVARMA</dc:creator>
  <cp:lastModifiedBy>Sumanth SRIVARMA</cp:lastModifiedBy>
  <cp:revision>21</cp:revision>
  <dcterms:created xsi:type="dcterms:W3CDTF">2025-07-09T11:19:47Z</dcterms:created>
  <dcterms:modified xsi:type="dcterms:W3CDTF">2025-08-30T04:11:50Z</dcterms:modified>
</cp:coreProperties>
</file>